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8" r:id="rId2"/>
    <p:sldId id="290" r:id="rId3"/>
    <p:sldId id="289" r:id="rId4"/>
    <p:sldId id="292" r:id="rId5"/>
    <p:sldId id="291" r:id="rId6"/>
    <p:sldId id="293" r:id="rId7"/>
    <p:sldId id="256" r:id="rId8"/>
    <p:sldId id="286" r:id="rId9"/>
    <p:sldId id="268" r:id="rId10"/>
    <p:sldId id="259" r:id="rId11"/>
    <p:sldId id="257" r:id="rId12"/>
    <p:sldId id="258" r:id="rId13"/>
    <p:sldId id="260" r:id="rId14"/>
    <p:sldId id="261" r:id="rId15"/>
    <p:sldId id="263" r:id="rId16"/>
    <p:sldId id="262" r:id="rId17"/>
    <p:sldId id="264" r:id="rId18"/>
    <p:sldId id="265" r:id="rId19"/>
    <p:sldId id="266" r:id="rId20"/>
    <p:sldId id="267" r:id="rId21"/>
    <p:sldId id="271" r:id="rId22"/>
    <p:sldId id="272" r:id="rId23"/>
    <p:sldId id="282" r:id="rId24"/>
    <p:sldId id="281" r:id="rId25"/>
    <p:sldId id="274" r:id="rId26"/>
    <p:sldId id="283" r:id="rId27"/>
    <p:sldId id="275" r:id="rId28"/>
    <p:sldId id="278" r:id="rId29"/>
    <p:sldId id="279" r:id="rId30"/>
    <p:sldId id="280" r:id="rId31"/>
    <p:sldId id="276" r:id="rId32"/>
    <p:sldId id="284" r:id="rId33"/>
    <p:sldId id="287"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6" d="100"/>
          <a:sy n="96" d="100"/>
        </p:scale>
        <p:origin x="-1066" y="23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77EBB83-1E81-411B-8886-74A0879364D9}" type="datetimeFigureOut">
              <a:rPr lang="en-US" smtClean="0"/>
              <a:pPr/>
              <a:t>3/9/2013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A5E4D9-2C6F-40BF-BA4A-9C9605EC6A9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7EBB83-1E81-411B-8886-74A0879364D9}" type="datetimeFigureOut">
              <a:rPr lang="en-US" smtClean="0"/>
              <a:pPr/>
              <a:t>3/9/2013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A5E4D9-2C6F-40BF-BA4A-9C9605EC6A9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7EBB83-1E81-411B-8886-74A0879364D9}" type="datetimeFigureOut">
              <a:rPr lang="en-US" smtClean="0"/>
              <a:pPr/>
              <a:t>3/9/2013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A5E4D9-2C6F-40BF-BA4A-9C9605EC6A9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7EBB83-1E81-411B-8886-74A0879364D9}" type="datetimeFigureOut">
              <a:rPr lang="en-US" smtClean="0"/>
              <a:pPr/>
              <a:t>3/9/2013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A5E4D9-2C6F-40BF-BA4A-9C9605EC6A9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7EBB83-1E81-411B-8886-74A0879364D9}" type="datetimeFigureOut">
              <a:rPr lang="en-US" smtClean="0"/>
              <a:pPr/>
              <a:t>3/9/2013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A5E4D9-2C6F-40BF-BA4A-9C9605EC6A9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77EBB83-1E81-411B-8886-74A0879364D9}" type="datetimeFigureOut">
              <a:rPr lang="en-US" smtClean="0"/>
              <a:pPr/>
              <a:t>3/9/2013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A5E4D9-2C6F-40BF-BA4A-9C9605EC6A9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77EBB83-1E81-411B-8886-74A0879364D9}" type="datetimeFigureOut">
              <a:rPr lang="en-US" smtClean="0"/>
              <a:pPr/>
              <a:t>3/9/2013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A5E4D9-2C6F-40BF-BA4A-9C9605EC6A9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77EBB83-1E81-411B-8886-74A0879364D9}" type="datetimeFigureOut">
              <a:rPr lang="en-US" smtClean="0"/>
              <a:pPr/>
              <a:t>3/9/2013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A5E4D9-2C6F-40BF-BA4A-9C9605EC6A9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7EBB83-1E81-411B-8886-74A0879364D9}" type="datetimeFigureOut">
              <a:rPr lang="en-US" smtClean="0"/>
              <a:pPr/>
              <a:t>3/9/2013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A5E4D9-2C6F-40BF-BA4A-9C9605EC6A9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7EBB83-1E81-411B-8886-74A0879364D9}" type="datetimeFigureOut">
              <a:rPr lang="en-US" smtClean="0"/>
              <a:pPr/>
              <a:t>3/9/2013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A5E4D9-2C6F-40BF-BA4A-9C9605EC6A9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7EBB83-1E81-411B-8886-74A0879364D9}" type="datetimeFigureOut">
              <a:rPr lang="en-US" smtClean="0"/>
              <a:pPr/>
              <a:t>3/9/2013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A5E4D9-2C6F-40BF-BA4A-9C9605EC6A9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7EBB83-1E81-411B-8886-74A0879364D9}" type="datetimeFigureOut">
              <a:rPr lang="en-US" smtClean="0"/>
              <a:pPr/>
              <a:t>3/9/2013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A5E4D9-2C6F-40BF-BA4A-9C9605EC6A9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E:\MUSIC, FILMS, VIDEOS\CLINICAL PICTURES\Dr.Kaul's\varun 004.jpg"/>
          <p:cNvPicPr>
            <a:picLocks noChangeAspect="1" noChangeArrowheads="1"/>
          </p:cNvPicPr>
          <p:nvPr/>
        </p:nvPicPr>
        <p:blipFill>
          <a:blip r:embed="rId2" cstate="print"/>
          <a:srcRect/>
          <a:stretch>
            <a:fillRect/>
          </a:stretch>
        </p:blipFill>
        <p:spPr bwMode="auto">
          <a:xfrm>
            <a:off x="-1" y="0"/>
            <a:ext cx="9144931" cy="6858000"/>
          </a:xfrm>
          <a:prstGeom prst="rect">
            <a:avLst/>
          </a:prstGeom>
          <a:noFill/>
        </p:spPr>
      </p:pic>
      <p:sp>
        <p:nvSpPr>
          <p:cNvPr id="5" name="Up Arrow 4"/>
          <p:cNvSpPr/>
          <p:nvPr/>
        </p:nvSpPr>
        <p:spPr>
          <a:xfrm>
            <a:off x="4038600" y="3505200"/>
            <a:ext cx="228600" cy="533400"/>
          </a:xfrm>
          <a:prstGeom prst="upArrow">
            <a:avLst/>
          </a:prstGeom>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0"/>
            <a:ext cx="8229600" cy="2819400"/>
          </a:xfrm>
          <a:ln w="57150">
            <a:solidFill>
              <a:srgbClr val="0070C0"/>
            </a:solidFill>
          </a:ln>
        </p:spPr>
        <p:txBody>
          <a:bodyPr>
            <a:noAutofit/>
          </a:bodyPr>
          <a:lstStyle/>
          <a:p>
            <a:r>
              <a:rPr lang="en-US" sz="6000" b="1" dirty="0" smtClean="0"/>
              <a:t>Limitations </a:t>
            </a:r>
            <a:r>
              <a:rPr lang="en-US" sz="6000" dirty="0" smtClean="0"/>
              <a:t/>
            </a:r>
            <a:br>
              <a:rPr lang="en-US" sz="6000" dirty="0" smtClean="0"/>
            </a:br>
            <a:r>
              <a:rPr lang="en-US" sz="6000" dirty="0" smtClean="0"/>
              <a:t>of</a:t>
            </a:r>
            <a:br>
              <a:rPr lang="en-US" sz="6000" dirty="0" smtClean="0"/>
            </a:br>
            <a:r>
              <a:rPr lang="en-US" sz="6000" dirty="0" smtClean="0"/>
              <a:t> Existing Laryngeal Masks</a:t>
            </a:r>
            <a:endParaRPr lang="en-US" sz="6000" dirty="0"/>
          </a:p>
        </p:txBody>
      </p:sp>
      <p:pic>
        <p:nvPicPr>
          <p:cNvPr id="3" name="Picture 2" descr="D:\Logo Khoula.gif"/>
          <p:cNvPicPr>
            <a:picLocks noChangeAspect="1" noChangeArrowheads="1"/>
          </p:cNvPicPr>
          <p:nvPr/>
        </p:nvPicPr>
        <p:blipFill>
          <a:blip r:embed="rId2"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Limitation No 1</a:t>
            </a:r>
            <a:endParaRPr lang="en-US" dirty="0"/>
          </a:p>
        </p:txBody>
      </p:sp>
      <p:sp>
        <p:nvSpPr>
          <p:cNvPr id="3" name="Content Placeholder 2"/>
          <p:cNvSpPr>
            <a:spLocks noGrp="1"/>
          </p:cNvSpPr>
          <p:nvPr>
            <p:ph idx="1"/>
          </p:nvPr>
        </p:nvSpPr>
        <p:spPr>
          <a:xfrm>
            <a:off x="457200" y="1371600"/>
            <a:ext cx="8229600" cy="4525963"/>
          </a:xfrm>
        </p:spPr>
        <p:txBody>
          <a:bodyPr/>
          <a:lstStyle/>
          <a:p>
            <a:pPr algn="ctr">
              <a:buNone/>
            </a:pPr>
            <a:r>
              <a:rPr lang="en-US" dirty="0" smtClean="0"/>
              <a:t>	The bowl of the LMA/ Proseal/ Fastrach/ Air Q is large and in 6-8% of patients it may incorporate the esophageal as well as glottic opening predisposing to aspiration of regurgitated material.</a:t>
            </a:r>
          </a:p>
          <a:p>
            <a:pPr>
              <a:buNone/>
            </a:pPr>
            <a:endParaRPr lang="en-US" dirty="0"/>
          </a:p>
        </p:txBody>
      </p:sp>
      <p:pic>
        <p:nvPicPr>
          <p:cNvPr id="5" name="Picture 4" descr="E:\MUSIC, FILMS, VIDEOS\CLINICAL PICTURES\Air-Q\PICT0052.JPG"/>
          <p:cNvPicPr/>
          <p:nvPr/>
        </p:nvPicPr>
        <p:blipFill>
          <a:blip r:embed="rId2" cstate="print"/>
          <a:srcRect l="45375" t="31172" r="20426" b="43431"/>
          <a:stretch>
            <a:fillRect/>
          </a:stretch>
        </p:blipFill>
        <p:spPr bwMode="auto">
          <a:xfrm flipH="1">
            <a:off x="6172200" y="4114800"/>
            <a:ext cx="2743200" cy="2514600"/>
          </a:xfrm>
          <a:prstGeom prst="rect">
            <a:avLst/>
          </a:prstGeom>
          <a:noFill/>
        </p:spPr>
      </p:pic>
      <p:pic>
        <p:nvPicPr>
          <p:cNvPr id="6" name="Picture 5" descr="IMG_0110"/>
          <p:cNvPicPr/>
          <p:nvPr/>
        </p:nvPicPr>
        <p:blipFill>
          <a:blip r:embed="rId3" cstate="print"/>
          <a:srcRect l="3561" r="77014" b="73287"/>
          <a:stretch>
            <a:fillRect/>
          </a:stretch>
        </p:blipFill>
        <p:spPr bwMode="auto">
          <a:xfrm rot="5400000" flipV="1">
            <a:off x="3314700" y="3924300"/>
            <a:ext cx="2514600" cy="2895600"/>
          </a:xfrm>
          <a:prstGeom prst="rect">
            <a:avLst/>
          </a:prstGeom>
          <a:noFill/>
        </p:spPr>
      </p:pic>
      <p:pic>
        <p:nvPicPr>
          <p:cNvPr id="7" name="Picture 6" descr="IMG_0107"/>
          <p:cNvPicPr/>
          <p:nvPr/>
        </p:nvPicPr>
        <p:blipFill>
          <a:blip r:embed="rId4" cstate="print"/>
          <a:srcRect l="4078" r="81053" b="66601"/>
          <a:stretch>
            <a:fillRect/>
          </a:stretch>
        </p:blipFill>
        <p:spPr bwMode="auto">
          <a:xfrm rot="16200000">
            <a:off x="337780" y="3919180"/>
            <a:ext cx="2514600" cy="2905840"/>
          </a:xfrm>
          <a:prstGeom prst="rect">
            <a:avLst/>
          </a:prstGeom>
          <a:noFill/>
        </p:spPr>
      </p:pic>
      <p:sp>
        <p:nvSpPr>
          <p:cNvPr id="8" name="Oval 7"/>
          <p:cNvSpPr/>
          <p:nvPr/>
        </p:nvSpPr>
        <p:spPr>
          <a:xfrm>
            <a:off x="762000" y="4953000"/>
            <a:ext cx="228600" cy="533400"/>
          </a:xfrm>
          <a:prstGeom prst="ellipse">
            <a:avLst/>
          </a:prstGeom>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95400" y="5029200"/>
            <a:ext cx="533400" cy="609600"/>
          </a:xfrm>
          <a:prstGeom prst="ellipse">
            <a:avLst/>
          </a:prstGeom>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D:\Logo Khoula.gif"/>
          <p:cNvPicPr>
            <a:picLocks noChangeAspect="1" noChangeArrowheads="1"/>
          </p:cNvPicPr>
          <p:nvPr/>
        </p:nvPicPr>
        <p:blipFill>
          <a:blip r:embed="rId5"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0.70"/>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81000"/>
            <a:ext cx="8686800" cy="1143000"/>
          </a:xfrm>
        </p:spPr>
        <p:txBody>
          <a:bodyPr>
            <a:normAutofit fontScale="90000"/>
          </a:bodyPr>
          <a:lstStyle/>
          <a:p>
            <a:r>
              <a:rPr lang="en-US" dirty="0" smtClean="0"/>
              <a:t>Solved by a smaller bowl of Baska Mask</a:t>
            </a:r>
            <a:endParaRPr lang="en-US" dirty="0"/>
          </a:p>
        </p:txBody>
      </p:sp>
      <p:pic>
        <p:nvPicPr>
          <p:cNvPr id="1026" name="Picture 2" descr="C:\Users\rashid\Desktop\BASKA MASK\DSC06888.JPG"/>
          <p:cNvPicPr>
            <a:picLocks noGrp="1" noChangeAspect="1" noChangeArrowheads="1"/>
          </p:cNvPicPr>
          <p:nvPr>
            <p:ph idx="1"/>
          </p:nvPr>
        </p:nvPicPr>
        <p:blipFill>
          <a:blip r:embed="rId2" cstate="print"/>
          <a:srcRect l="55981" t="38901" r="18748" b="29997"/>
          <a:stretch>
            <a:fillRect/>
          </a:stretch>
        </p:blipFill>
        <p:spPr bwMode="auto">
          <a:xfrm>
            <a:off x="524933" y="1371600"/>
            <a:ext cx="4732867" cy="3276600"/>
          </a:xfrm>
          <a:prstGeom prst="rect">
            <a:avLst/>
          </a:prstGeom>
          <a:noFill/>
        </p:spPr>
      </p:pic>
      <p:pic>
        <p:nvPicPr>
          <p:cNvPr id="5" name="Picture 4" descr="IMG_0107"/>
          <p:cNvPicPr/>
          <p:nvPr/>
        </p:nvPicPr>
        <p:blipFill>
          <a:blip r:embed="rId3" cstate="print"/>
          <a:srcRect l="4078" r="81053" b="66601"/>
          <a:stretch>
            <a:fillRect/>
          </a:stretch>
        </p:blipFill>
        <p:spPr bwMode="auto">
          <a:xfrm rot="16200000" flipV="1">
            <a:off x="4914900" y="2705100"/>
            <a:ext cx="3505200" cy="4495800"/>
          </a:xfrm>
          <a:prstGeom prst="rect">
            <a:avLst/>
          </a:prstGeom>
          <a:noFill/>
        </p:spPr>
      </p:pic>
      <p:sp>
        <p:nvSpPr>
          <p:cNvPr id="6" name="Right Arrow 5"/>
          <p:cNvSpPr/>
          <p:nvPr/>
        </p:nvSpPr>
        <p:spPr>
          <a:xfrm>
            <a:off x="1524000" y="2819400"/>
            <a:ext cx="1524000" cy="228600"/>
          </a:xfrm>
          <a:prstGeom prst="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21023372">
            <a:off x="5943600" y="4611381"/>
            <a:ext cx="2286000" cy="228600"/>
          </a:xfrm>
          <a:prstGeom prst="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D:\Logo Khoula.gif"/>
          <p:cNvPicPr>
            <a:picLocks noChangeAspect="1" noChangeArrowheads="1"/>
          </p:cNvPicPr>
          <p:nvPr/>
        </p:nvPicPr>
        <p:blipFill>
          <a:blip r:embed="rId4"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Limitation No 2</a:t>
            </a:r>
            <a:endParaRPr lang="en-US" dirty="0"/>
          </a:p>
        </p:txBody>
      </p:sp>
      <p:sp>
        <p:nvSpPr>
          <p:cNvPr id="3" name="Content Placeholder 2"/>
          <p:cNvSpPr>
            <a:spLocks noGrp="1"/>
          </p:cNvSpPr>
          <p:nvPr>
            <p:ph idx="1"/>
          </p:nvPr>
        </p:nvSpPr>
        <p:spPr>
          <a:xfrm>
            <a:off x="457200" y="1066800"/>
            <a:ext cx="8229600" cy="2286000"/>
          </a:xfrm>
        </p:spPr>
        <p:txBody>
          <a:bodyPr>
            <a:normAutofit fontScale="92500"/>
          </a:bodyPr>
          <a:lstStyle/>
          <a:p>
            <a:pPr algn="ctr">
              <a:lnSpc>
                <a:spcPct val="150000"/>
              </a:lnSpc>
              <a:buNone/>
            </a:pPr>
            <a:r>
              <a:rPr lang="en-US" dirty="0" smtClean="0"/>
              <a:t>	Negotiation of oropharyngeal curve by existing LMA &amp; its variant is at times difficult especially when the angle of the oropharynx is &lt;90</a:t>
            </a:r>
            <a:r>
              <a:rPr lang="en-US" baseline="30000" dirty="0" smtClean="0"/>
              <a:t>0</a:t>
            </a:r>
            <a:endParaRPr lang="en-US" baseline="30000" dirty="0"/>
          </a:p>
        </p:txBody>
      </p:sp>
      <p:pic>
        <p:nvPicPr>
          <p:cNvPr id="1026" name="Picture 2" descr="E:\PUBLICATION, PROTOCOL\PUBLICATION\Internet Jr PLMA-MILS\Fig4.jpg"/>
          <p:cNvPicPr>
            <a:picLocks noChangeAspect="1" noChangeArrowheads="1"/>
          </p:cNvPicPr>
          <p:nvPr/>
        </p:nvPicPr>
        <p:blipFill>
          <a:blip r:embed="rId2" cstate="print"/>
          <a:srcRect/>
          <a:stretch>
            <a:fillRect/>
          </a:stretch>
        </p:blipFill>
        <p:spPr bwMode="auto">
          <a:xfrm>
            <a:off x="2209800" y="3200400"/>
            <a:ext cx="4514850" cy="3383963"/>
          </a:xfrm>
          <a:prstGeom prst="rect">
            <a:avLst/>
          </a:prstGeom>
          <a:noFill/>
        </p:spPr>
      </p:pic>
      <p:pic>
        <p:nvPicPr>
          <p:cNvPr id="5" name="Picture 4" descr="D:\Logo Khoula.gif"/>
          <p:cNvPicPr>
            <a:picLocks noChangeAspect="1" noChangeArrowheads="1"/>
          </p:cNvPicPr>
          <p:nvPr/>
        </p:nvPicPr>
        <p:blipFill>
          <a:blip r:embed="rId3"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04800" y="914400"/>
            <a:ext cx="8686800" cy="1143000"/>
          </a:xfrm>
        </p:spPr>
        <p:txBody>
          <a:bodyPr>
            <a:normAutofit fontScale="90000"/>
          </a:bodyPr>
          <a:lstStyle/>
          <a:p>
            <a:r>
              <a:rPr lang="en-US" dirty="0" smtClean="0"/>
              <a:t>Solved by a tab on the Baska Mask which can increase its angulation for easy negotiation of the oropharyngeal curve</a:t>
            </a:r>
            <a:endParaRPr lang="en-US" dirty="0"/>
          </a:p>
        </p:txBody>
      </p:sp>
      <p:pic>
        <p:nvPicPr>
          <p:cNvPr id="5" name="Picture 2" descr="C:\Users\rashid\Desktop\New Folder\DSC06894.JPG"/>
          <p:cNvPicPr>
            <a:picLocks noGrp="1" noChangeAspect="1" noChangeArrowheads="1"/>
          </p:cNvPicPr>
          <p:nvPr>
            <p:ph idx="1"/>
          </p:nvPr>
        </p:nvPicPr>
        <p:blipFill>
          <a:blip r:embed="rId2" cstate="print"/>
          <a:srcRect l="38060" t="25910" b="10406"/>
          <a:stretch>
            <a:fillRect/>
          </a:stretch>
        </p:blipFill>
        <p:spPr bwMode="auto">
          <a:xfrm>
            <a:off x="2819400" y="2400685"/>
            <a:ext cx="3886200" cy="2247515"/>
          </a:xfrm>
          <a:prstGeom prst="rect">
            <a:avLst/>
          </a:prstGeom>
          <a:noFill/>
        </p:spPr>
      </p:pic>
      <p:pic>
        <p:nvPicPr>
          <p:cNvPr id="1026" name="Picture 2" descr="C:\Users\rashid\Desktop\iii.jpg"/>
          <p:cNvPicPr>
            <a:picLocks noChangeAspect="1" noChangeArrowheads="1"/>
          </p:cNvPicPr>
          <p:nvPr/>
        </p:nvPicPr>
        <p:blipFill>
          <a:blip r:embed="rId3" cstate="print"/>
          <a:srcRect l="13208" t="19497" r="13207" b="33543"/>
          <a:stretch>
            <a:fillRect/>
          </a:stretch>
        </p:blipFill>
        <p:spPr bwMode="auto">
          <a:xfrm>
            <a:off x="1981200" y="4724400"/>
            <a:ext cx="5731329" cy="2057400"/>
          </a:xfrm>
          <a:prstGeom prst="rect">
            <a:avLst/>
          </a:prstGeom>
          <a:noFill/>
        </p:spPr>
      </p:pic>
      <p:pic>
        <p:nvPicPr>
          <p:cNvPr id="6" name="Picture 5" descr="D:\Logo Khoula.gif"/>
          <p:cNvPicPr>
            <a:picLocks noChangeAspect="1" noChangeArrowheads="1"/>
          </p:cNvPicPr>
          <p:nvPr/>
        </p:nvPicPr>
        <p:blipFill>
          <a:blip r:embed="rId4" cstate="print"/>
          <a:srcRect/>
          <a:stretch>
            <a:fillRect/>
          </a:stretch>
        </p:blipFill>
        <p:spPr bwMode="auto">
          <a:xfrm>
            <a:off x="76200" y="76200"/>
            <a:ext cx="685800" cy="5388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 No 3</a:t>
            </a:r>
            <a:endParaRPr lang="en-US" dirty="0"/>
          </a:p>
        </p:txBody>
      </p:sp>
      <p:sp>
        <p:nvSpPr>
          <p:cNvPr id="3" name="Content Placeholder 2"/>
          <p:cNvSpPr>
            <a:spLocks noGrp="1"/>
          </p:cNvSpPr>
          <p:nvPr>
            <p:ph idx="1"/>
          </p:nvPr>
        </p:nvSpPr>
        <p:spPr/>
        <p:txBody>
          <a:bodyPr/>
          <a:lstStyle/>
          <a:p>
            <a:pPr algn="ctr">
              <a:lnSpc>
                <a:spcPct val="150000"/>
              </a:lnSpc>
              <a:buNone/>
            </a:pPr>
            <a:r>
              <a:rPr lang="en-US" dirty="0" smtClean="0"/>
              <a:t>	When suction is applied to the gastric channel of the Proseal LM, usually nothing is sucked out as the opening gets impinged on the esophageal wall due to strong negative suction.</a:t>
            </a:r>
            <a:endParaRPr lang="en-US" dirty="0"/>
          </a:p>
        </p:txBody>
      </p:sp>
      <p:pic>
        <p:nvPicPr>
          <p:cNvPr id="4" name="Picture 3" descr="D:\Logo Khoula.gif"/>
          <p:cNvPicPr>
            <a:picLocks noChangeAspect="1" noChangeArrowheads="1"/>
          </p:cNvPicPr>
          <p:nvPr/>
        </p:nvPicPr>
        <p:blipFill>
          <a:blip r:embed="rId2"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686800" cy="1143000"/>
          </a:xfrm>
        </p:spPr>
        <p:txBody>
          <a:bodyPr>
            <a:noAutofit/>
          </a:bodyPr>
          <a:lstStyle/>
          <a:p>
            <a:r>
              <a:rPr lang="en-US" sz="3600" dirty="0" smtClean="0"/>
              <a:t>Solved in Baska mask by adding a second gastric channel which is left open to ambient atmosphere to nearly equilibrate the pressure in the sump cavity to atmospheric</a:t>
            </a:r>
            <a:endParaRPr lang="en-US" sz="3600" dirty="0"/>
          </a:p>
        </p:txBody>
      </p:sp>
      <p:pic>
        <p:nvPicPr>
          <p:cNvPr id="4" name="Picture 2" descr="C:\Users\rashid\Desktop\New Folder\DSC06890.JPG"/>
          <p:cNvPicPr>
            <a:picLocks noChangeAspect="1" noChangeArrowheads="1"/>
          </p:cNvPicPr>
          <p:nvPr/>
        </p:nvPicPr>
        <p:blipFill>
          <a:blip r:embed="rId2" cstate="print"/>
          <a:srcRect l="12162" t="25225" r="12838" b="19520"/>
          <a:stretch>
            <a:fillRect/>
          </a:stretch>
        </p:blipFill>
        <p:spPr bwMode="auto">
          <a:xfrm>
            <a:off x="228600" y="2667000"/>
            <a:ext cx="8458200" cy="3505200"/>
          </a:xfrm>
          <a:prstGeom prst="rect">
            <a:avLst/>
          </a:prstGeom>
          <a:noFill/>
        </p:spPr>
      </p:pic>
      <p:sp>
        <p:nvSpPr>
          <p:cNvPr id="5" name="Right Arrow 4"/>
          <p:cNvSpPr/>
          <p:nvPr/>
        </p:nvSpPr>
        <p:spPr>
          <a:xfrm>
            <a:off x="381000" y="3581400"/>
            <a:ext cx="533400" cy="304800"/>
          </a:xfrm>
          <a:prstGeom prst="rightArrow">
            <a:avLst/>
          </a:prstGeom>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381000" y="5105400"/>
            <a:ext cx="533400" cy="304800"/>
          </a:xfrm>
          <a:prstGeom prst="rightArrow">
            <a:avLst/>
          </a:prstGeom>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Limitation No 4</a:t>
            </a:r>
            <a:endParaRPr lang="en-US" dirty="0"/>
          </a:p>
        </p:txBody>
      </p:sp>
      <p:sp>
        <p:nvSpPr>
          <p:cNvPr id="4" name="Content Placeholder 3"/>
          <p:cNvSpPr>
            <a:spLocks noGrp="1"/>
          </p:cNvSpPr>
          <p:nvPr>
            <p:ph idx="1"/>
          </p:nvPr>
        </p:nvSpPr>
        <p:spPr/>
        <p:txBody>
          <a:bodyPr/>
          <a:lstStyle/>
          <a:p>
            <a:pPr algn="ctr">
              <a:lnSpc>
                <a:spcPct val="150000"/>
              </a:lnSpc>
              <a:buNone/>
            </a:pPr>
            <a:r>
              <a:rPr lang="en-US" dirty="0" smtClean="0"/>
              <a:t>	The distal opening of the gastric channel is too small for suctioning any significantly sized particulate matter.</a:t>
            </a:r>
            <a:endParaRPr lang="en-US" dirty="0"/>
          </a:p>
        </p:txBody>
      </p:sp>
      <p:pic>
        <p:nvPicPr>
          <p:cNvPr id="5" name="Picture 4" descr="IMG_0110"/>
          <p:cNvPicPr/>
          <p:nvPr/>
        </p:nvPicPr>
        <p:blipFill>
          <a:blip r:embed="rId2" cstate="print"/>
          <a:srcRect l="3561" r="75072" b="71061"/>
          <a:stretch>
            <a:fillRect/>
          </a:stretch>
        </p:blipFill>
        <p:spPr bwMode="auto">
          <a:xfrm rot="5400000" flipV="1">
            <a:off x="3352800" y="3657600"/>
            <a:ext cx="2514600" cy="2971800"/>
          </a:xfrm>
          <a:prstGeom prst="rect">
            <a:avLst/>
          </a:prstGeom>
          <a:noFill/>
        </p:spPr>
      </p:pic>
      <p:sp>
        <p:nvSpPr>
          <p:cNvPr id="6" name="Right Arrow 5"/>
          <p:cNvSpPr/>
          <p:nvPr/>
        </p:nvSpPr>
        <p:spPr>
          <a:xfrm>
            <a:off x="2590800" y="5029200"/>
            <a:ext cx="609600" cy="228600"/>
          </a:xfrm>
          <a:prstGeom prst="rightArrow">
            <a:avLst/>
          </a:prstGeom>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33400"/>
            <a:ext cx="8686800" cy="1143000"/>
          </a:xfrm>
        </p:spPr>
        <p:txBody>
          <a:bodyPr>
            <a:normAutofit fontScale="90000"/>
          </a:bodyPr>
          <a:lstStyle/>
          <a:p>
            <a:r>
              <a:rPr lang="en-US" dirty="0" smtClean="0"/>
              <a:t>This problem is solved by enlarging the size of gastric channel opening and making it fish mouth type in Baska mask.</a:t>
            </a:r>
            <a:endParaRPr lang="en-US" dirty="0"/>
          </a:p>
        </p:txBody>
      </p:sp>
      <p:pic>
        <p:nvPicPr>
          <p:cNvPr id="4" name="Picture 2" descr="C:\Users\rashid\Desktop\New Folder\DSC06892.JPG"/>
          <p:cNvPicPr>
            <a:picLocks noChangeAspect="1" noChangeArrowheads="1"/>
          </p:cNvPicPr>
          <p:nvPr/>
        </p:nvPicPr>
        <p:blipFill>
          <a:blip r:embed="rId2" cstate="print"/>
          <a:srcRect l="24348" t="9275"/>
          <a:stretch>
            <a:fillRect/>
          </a:stretch>
        </p:blipFill>
        <p:spPr bwMode="auto">
          <a:xfrm>
            <a:off x="609600" y="2438400"/>
            <a:ext cx="4066596" cy="2743200"/>
          </a:xfrm>
          <a:prstGeom prst="rect">
            <a:avLst/>
          </a:prstGeom>
          <a:noFill/>
        </p:spPr>
      </p:pic>
      <p:sp>
        <p:nvSpPr>
          <p:cNvPr id="5" name="Right Arrow 4"/>
          <p:cNvSpPr/>
          <p:nvPr/>
        </p:nvSpPr>
        <p:spPr>
          <a:xfrm>
            <a:off x="152400" y="3657600"/>
            <a:ext cx="609600" cy="304800"/>
          </a:xfrm>
          <a:prstGeom prst="rightArrow">
            <a:avLst/>
          </a:prstGeom>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IMG_0110"/>
          <p:cNvPicPr/>
          <p:nvPr/>
        </p:nvPicPr>
        <p:blipFill>
          <a:blip r:embed="rId3" cstate="print"/>
          <a:srcRect l="3561" r="75072" b="71061"/>
          <a:stretch>
            <a:fillRect/>
          </a:stretch>
        </p:blipFill>
        <p:spPr bwMode="auto">
          <a:xfrm rot="5400000" flipV="1">
            <a:off x="5715000" y="1981200"/>
            <a:ext cx="2743200" cy="3657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Limitation No 5</a:t>
            </a:r>
            <a:endParaRPr lang="en-US" dirty="0"/>
          </a:p>
        </p:txBody>
      </p:sp>
      <p:sp>
        <p:nvSpPr>
          <p:cNvPr id="4" name="Content Placeholder 3"/>
          <p:cNvSpPr>
            <a:spLocks noGrp="1"/>
          </p:cNvSpPr>
          <p:nvPr>
            <p:ph idx="1"/>
          </p:nvPr>
        </p:nvSpPr>
        <p:spPr>
          <a:xfrm>
            <a:off x="457200" y="1600200"/>
            <a:ext cx="8229600" cy="4724400"/>
          </a:xfrm>
        </p:spPr>
        <p:txBody>
          <a:bodyPr>
            <a:normAutofit fontScale="92500" lnSpcReduction="10000"/>
          </a:bodyPr>
          <a:lstStyle/>
          <a:p>
            <a:pPr algn="ctr">
              <a:lnSpc>
                <a:spcPct val="150000"/>
              </a:lnSpc>
              <a:buNone/>
            </a:pPr>
            <a:r>
              <a:rPr lang="en-US" dirty="0" smtClean="0"/>
              <a:t>	During the phase of emergence from anesthesia, if patient bites on the LMA shaft, there may be complete occlusion of the ventilatory shaft. Second reason of occlusion of ventilation is that the tongue impinges on the bowl of the partly pulled LMA/Proseal LM and occludes ventilatory passage. </a:t>
            </a:r>
            <a:endParaRPr lang="en-US" dirty="0"/>
          </a:p>
        </p:txBody>
      </p:sp>
      <p:pic>
        <p:nvPicPr>
          <p:cNvPr id="5" name="Picture 4" descr="D:\Logo Khoula.gif"/>
          <p:cNvPicPr>
            <a:picLocks noChangeAspect="1" noChangeArrowheads="1"/>
          </p:cNvPicPr>
          <p:nvPr/>
        </p:nvPicPr>
        <p:blipFill>
          <a:blip r:embed="rId2"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descr="E:\MUSIC, FILMS, VIDEOS\CLINICAL PICTURES\Dr.Kaul's\varun 003.jpg"/>
          <p:cNvPicPr>
            <a:picLocks noChangeAspect="1" noChangeArrowheads="1"/>
          </p:cNvPicPr>
          <p:nvPr/>
        </p:nvPicPr>
        <p:blipFill>
          <a:blip r:embed="rId2" cstate="print"/>
          <a:srcRect/>
          <a:stretch>
            <a:fillRect/>
          </a:stretch>
        </p:blipFill>
        <p:spPr bwMode="auto">
          <a:xfrm>
            <a:off x="5397" y="4746"/>
            <a:ext cx="9138603" cy="6853254"/>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8200"/>
            <a:ext cx="9144000" cy="1143000"/>
          </a:xfrm>
        </p:spPr>
        <p:txBody>
          <a:bodyPr>
            <a:noAutofit/>
          </a:bodyPr>
          <a:lstStyle/>
          <a:p>
            <a:r>
              <a:rPr lang="en-US" sz="3800" dirty="0" smtClean="0"/>
              <a:t>In Baska mask, the two gastric channel will function as ventilatory channels if the main ventilatory channel gets occluded</a:t>
            </a:r>
            <a:endParaRPr lang="en-US" sz="3800" dirty="0"/>
          </a:p>
        </p:txBody>
      </p:sp>
      <p:pic>
        <p:nvPicPr>
          <p:cNvPr id="4" name="Picture 2" descr="C:\Users\rashid\Desktop\New Folder\DSC06890.JPG"/>
          <p:cNvPicPr>
            <a:picLocks noChangeAspect="1" noChangeArrowheads="1"/>
          </p:cNvPicPr>
          <p:nvPr/>
        </p:nvPicPr>
        <p:blipFill>
          <a:blip r:embed="rId2" cstate="print"/>
          <a:srcRect l="12162" t="36036" r="12838" b="25526"/>
          <a:stretch>
            <a:fillRect/>
          </a:stretch>
        </p:blipFill>
        <p:spPr bwMode="auto">
          <a:xfrm>
            <a:off x="533400" y="2319638"/>
            <a:ext cx="8077200" cy="2328562"/>
          </a:xfrm>
          <a:prstGeom prst="rect">
            <a:avLst/>
          </a:prstGeom>
          <a:noFill/>
        </p:spPr>
      </p:pic>
      <p:pic>
        <p:nvPicPr>
          <p:cNvPr id="1026" name="Picture 2" descr="C:\Users\rashid\Desktop\BASKA MASK\DSC06891.JPG"/>
          <p:cNvPicPr>
            <a:picLocks noChangeAspect="1" noChangeArrowheads="1"/>
          </p:cNvPicPr>
          <p:nvPr/>
        </p:nvPicPr>
        <p:blipFill>
          <a:blip r:embed="rId3" cstate="print"/>
          <a:srcRect l="17778" t="21728" r="28889" b="13086"/>
          <a:stretch>
            <a:fillRect/>
          </a:stretch>
        </p:blipFill>
        <p:spPr bwMode="auto">
          <a:xfrm>
            <a:off x="2819400" y="4724400"/>
            <a:ext cx="3048000" cy="2095500"/>
          </a:xfrm>
          <a:prstGeom prst="rect">
            <a:avLst/>
          </a:prstGeom>
          <a:noFill/>
        </p:spPr>
      </p:pic>
      <p:pic>
        <p:nvPicPr>
          <p:cNvPr id="5" name="Picture 4" descr="D:\Logo Khoula.gif"/>
          <p:cNvPicPr>
            <a:picLocks noChangeAspect="1" noChangeArrowheads="1"/>
          </p:cNvPicPr>
          <p:nvPr/>
        </p:nvPicPr>
        <p:blipFill>
          <a:blip r:embed="rId4" cstate="print"/>
          <a:srcRect/>
          <a:stretch>
            <a:fillRect/>
          </a:stretch>
        </p:blipFill>
        <p:spPr bwMode="auto">
          <a:xfrm>
            <a:off x="76200" y="76200"/>
            <a:ext cx="762000" cy="5987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Limitation No 6 </a:t>
            </a:r>
            <a:endParaRPr lang="en-US" dirty="0"/>
          </a:p>
        </p:txBody>
      </p:sp>
      <p:sp>
        <p:nvSpPr>
          <p:cNvPr id="3" name="Content Placeholder 2"/>
          <p:cNvSpPr>
            <a:spLocks noGrp="1"/>
          </p:cNvSpPr>
          <p:nvPr>
            <p:ph idx="1"/>
          </p:nvPr>
        </p:nvSpPr>
        <p:spPr>
          <a:xfrm>
            <a:off x="228600" y="1066800"/>
            <a:ext cx="8686800" cy="4525963"/>
          </a:xfrm>
        </p:spPr>
        <p:txBody>
          <a:bodyPr/>
          <a:lstStyle/>
          <a:p>
            <a:pPr algn="ctr">
              <a:lnSpc>
                <a:spcPct val="150000"/>
              </a:lnSpc>
              <a:buNone/>
            </a:pPr>
            <a:r>
              <a:rPr lang="en-US" dirty="0" smtClean="0"/>
              <a:t>	</a:t>
            </a:r>
            <a:r>
              <a:rPr lang="en-US" sz="3600" dirty="0" smtClean="0"/>
              <a:t>All SGD with inflated cuff should ideally be inflated to &lt;60 cmH2O using a cuff pressure inflator cum monitor or else it may compress the capillary vessels to levels of ischemia.</a:t>
            </a:r>
            <a:endParaRPr lang="en-US" sz="3600" dirty="0"/>
          </a:p>
        </p:txBody>
      </p:sp>
      <p:pic>
        <p:nvPicPr>
          <p:cNvPr id="4" name="Picture 3" descr="Photo-5"/>
          <p:cNvPicPr/>
          <p:nvPr/>
        </p:nvPicPr>
        <p:blipFill>
          <a:blip r:embed="rId2" cstate="print"/>
          <a:srcRect/>
          <a:stretch>
            <a:fillRect/>
          </a:stretch>
        </p:blipFill>
        <p:spPr bwMode="auto">
          <a:xfrm>
            <a:off x="2362200" y="5181600"/>
            <a:ext cx="2028825" cy="1524000"/>
          </a:xfrm>
          <a:prstGeom prst="rect">
            <a:avLst/>
          </a:prstGeom>
          <a:noFill/>
          <a:ln w="9525">
            <a:noFill/>
            <a:miter lim="800000"/>
            <a:headEnd/>
            <a:tailEnd/>
          </a:ln>
        </p:spPr>
      </p:pic>
      <p:pic>
        <p:nvPicPr>
          <p:cNvPr id="5" name="Picture 4"/>
          <p:cNvPicPr/>
          <p:nvPr/>
        </p:nvPicPr>
        <p:blipFill>
          <a:blip r:embed="rId3" cstate="print"/>
          <a:srcRect l="34846" t="20203" r="38635" b="24237"/>
          <a:stretch>
            <a:fillRect/>
          </a:stretch>
        </p:blipFill>
        <p:spPr bwMode="auto">
          <a:xfrm>
            <a:off x="5057775" y="5191125"/>
            <a:ext cx="962025" cy="1514475"/>
          </a:xfrm>
          <a:prstGeom prst="rect">
            <a:avLst/>
          </a:prstGeom>
          <a:noFill/>
          <a:ln w="9525">
            <a:noFill/>
            <a:miter lim="800000"/>
            <a:headEnd/>
            <a:tailEnd/>
          </a:ln>
        </p:spPr>
      </p:pic>
      <p:pic>
        <p:nvPicPr>
          <p:cNvPr id="6" name="Picture 5" descr="D:\Logo Khoula.gif"/>
          <p:cNvPicPr>
            <a:picLocks noChangeAspect="1" noChangeArrowheads="1"/>
          </p:cNvPicPr>
          <p:nvPr/>
        </p:nvPicPr>
        <p:blipFill>
          <a:blip r:embed="rId4"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00200"/>
            <a:ext cx="8229600" cy="1143000"/>
          </a:xfrm>
        </p:spPr>
        <p:txBody>
          <a:bodyPr>
            <a:normAutofit fontScale="90000"/>
          </a:bodyPr>
          <a:lstStyle/>
          <a:p>
            <a:r>
              <a:rPr lang="en-US" dirty="0" smtClean="0"/>
              <a:t>Baska mask is a cuffless device with a membranous bowl which inflates with each positive pressure and then deflates to atmospheric levels during passive expiration.</a:t>
            </a:r>
            <a:endParaRPr lang="en-US" dirty="0"/>
          </a:p>
        </p:txBody>
      </p:sp>
      <p:pic>
        <p:nvPicPr>
          <p:cNvPr id="2050" name="Picture 2" descr="C:\Users\rashid\Desktop\DSC06900.JPG"/>
          <p:cNvPicPr>
            <a:picLocks noChangeAspect="1" noChangeArrowheads="1"/>
          </p:cNvPicPr>
          <p:nvPr/>
        </p:nvPicPr>
        <p:blipFill>
          <a:blip r:embed="rId2" cstate="print"/>
          <a:srcRect l="5797" t="30918" r="8696"/>
          <a:stretch>
            <a:fillRect/>
          </a:stretch>
        </p:blipFill>
        <p:spPr bwMode="auto">
          <a:xfrm>
            <a:off x="76200" y="3699574"/>
            <a:ext cx="4191000" cy="1904597"/>
          </a:xfrm>
          <a:prstGeom prst="rect">
            <a:avLst/>
          </a:prstGeom>
          <a:noFill/>
        </p:spPr>
      </p:pic>
      <p:pic>
        <p:nvPicPr>
          <p:cNvPr id="2051" name="Picture 3" descr="C:\Users\rashid\Desktop\DSC06901.JPG"/>
          <p:cNvPicPr>
            <a:picLocks noChangeAspect="1" noChangeArrowheads="1"/>
          </p:cNvPicPr>
          <p:nvPr/>
        </p:nvPicPr>
        <p:blipFill>
          <a:blip r:embed="rId3" cstate="print"/>
          <a:srcRect l="4398" t="15267" r="29719" b="37430"/>
          <a:stretch>
            <a:fillRect/>
          </a:stretch>
        </p:blipFill>
        <p:spPr bwMode="auto">
          <a:xfrm>
            <a:off x="4343400" y="3733800"/>
            <a:ext cx="4716958" cy="1905000"/>
          </a:xfrm>
          <a:prstGeom prst="rect">
            <a:avLst/>
          </a:prstGeom>
          <a:noFill/>
        </p:spPr>
      </p:pic>
      <p:sp>
        <p:nvSpPr>
          <p:cNvPr id="5" name="Up Arrow 4"/>
          <p:cNvSpPr/>
          <p:nvPr/>
        </p:nvSpPr>
        <p:spPr>
          <a:xfrm>
            <a:off x="5410200" y="4038600"/>
            <a:ext cx="152400" cy="533400"/>
          </a:xfrm>
          <a:prstGeom prst="up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Up Arrow 5"/>
          <p:cNvSpPr/>
          <p:nvPr/>
        </p:nvSpPr>
        <p:spPr>
          <a:xfrm>
            <a:off x="914400" y="4114800"/>
            <a:ext cx="152400" cy="381000"/>
          </a:xfrm>
          <a:prstGeom prst="up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D:\Logo Khoula.gif"/>
          <p:cNvPicPr>
            <a:picLocks noChangeAspect="1" noChangeArrowheads="1"/>
          </p:cNvPicPr>
          <p:nvPr/>
        </p:nvPicPr>
        <p:blipFill>
          <a:blip r:embed="rId4"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0"/>
            <a:ext cx="8229600" cy="3429000"/>
          </a:xfrm>
          <a:ln w="57150">
            <a:solidFill>
              <a:srgbClr val="0070C0"/>
            </a:solidFill>
          </a:ln>
        </p:spPr>
        <p:txBody>
          <a:bodyPr>
            <a:noAutofit/>
          </a:bodyPr>
          <a:lstStyle/>
          <a:p>
            <a:r>
              <a:rPr lang="en-US" sz="6600" dirty="0" smtClean="0"/>
              <a:t>A Brief Description</a:t>
            </a:r>
            <a:br>
              <a:rPr lang="en-US" sz="6600" dirty="0" smtClean="0"/>
            </a:br>
            <a:r>
              <a:rPr lang="en-US" sz="6600" dirty="0" smtClean="0"/>
              <a:t> of the</a:t>
            </a:r>
            <a:br>
              <a:rPr lang="en-US" sz="6600" dirty="0" smtClean="0"/>
            </a:br>
            <a:r>
              <a:rPr lang="en-US" sz="6600" dirty="0" smtClean="0"/>
              <a:t> Baska Mask</a:t>
            </a:r>
            <a:endParaRPr lang="en-US" sz="6600" dirty="0"/>
          </a:p>
        </p:txBody>
      </p:sp>
      <p:pic>
        <p:nvPicPr>
          <p:cNvPr id="4" name="Picture 3" descr="D:\Logo Khoula.gif"/>
          <p:cNvPicPr>
            <a:picLocks noChangeAspect="1" noChangeArrowheads="1"/>
          </p:cNvPicPr>
          <p:nvPr/>
        </p:nvPicPr>
        <p:blipFill>
          <a:blip r:embed="rId2"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038"/>
            <a:ext cx="8229600" cy="715962"/>
          </a:xfrm>
        </p:spPr>
        <p:txBody>
          <a:bodyPr>
            <a:normAutofit fontScale="90000"/>
          </a:bodyPr>
          <a:lstStyle/>
          <a:p>
            <a:r>
              <a:rPr lang="en-US" dirty="0" smtClean="0"/>
              <a:t>Description of Baska Mask</a:t>
            </a:r>
            <a:endParaRPr lang="en-US" dirty="0"/>
          </a:p>
        </p:txBody>
      </p:sp>
      <p:pic>
        <p:nvPicPr>
          <p:cNvPr id="4" name="expsize757xundefined" descr="I:\Baska Mask_files\img_1260503985_15063_1303707852_mod_757_504.jpg"/>
          <p:cNvPicPr/>
          <p:nvPr/>
        </p:nvPicPr>
        <p:blipFill>
          <a:blip r:embed="rId2" cstate="print"/>
          <a:srcRect r="41477"/>
          <a:stretch>
            <a:fillRect/>
          </a:stretch>
        </p:blipFill>
        <p:spPr bwMode="auto">
          <a:xfrm>
            <a:off x="838201" y="685800"/>
            <a:ext cx="7467600" cy="6096001"/>
          </a:xfrm>
          <a:prstGeom prst="rect">
            <a:avLst/>
          </a:prstGeom>
          <a:noFill/>
          <a:ln w="9525">
            <a:noFill/>
            <a:miter lim="800000"/>
            <a:headEnd/>
            <a:tailEnd/>
          </a:ln>
        </p:spPr>
      </p:pic>
      <p:pic>
        <p:nvPicPr>
          <p:cNvPr id="5" name="Picture 4" descr="D:\Logo Khoula.gif"/>
          <p:cNvPicPr>
            <a:picLocks noChangeAspect="1" noChangeArrowheads="1"/>
          </p:cNvPicPr>
          <p:nvPr/>
        </p:nvPicPr>
        <p:blipFill>
          <a:blip r:embed="rId3"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Baska Mask Sizes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05584314"/>
              </p:ext>
            </p:extLst>
          </p:nvPr>
        </p:nvGraphicFramePr>
        <p:xfrm>
          <a:off x="455047" y="1524000"/>
          <a:ext cx="7840980" cy="4495800"/>
        </p:xfrm>
        <a:graphic>
          <a:graphicData uri="http://schemas.openxmlformats.org/drawingml/2006/table">
            <a:tbl>
              <a:tblPr/>
              <a:tblGrid>
                <a:gridCol w="4040753"/>
                <a:gridCol w="162560"/>
                <a:gridCol w="3637667"/>
              </a:tblGrid>
              <a:tr h="1021080">
                <a:tc>
                  <a:txBody>
                    <a:bodyPr/>
                    <a:lstStyle/>
                    <a:p>
                      <a:pPr marL="0" marR="0" algn="ctr">
                        <a:spcBef>
                          <a:spcPts val="0"/>
                        </a:spcBef>
                        <a:spcAft>
                          <a:spcPts val="0"/>
                        </a:spcAft>
                      </a:pPr>
                      <a:r>
                        <a:rPr lang="en-US" sz="2400" b="1" dirty="0">
                          <a:solidFill>
                            <a:srgbClr val="FF0000"/>
                          </a:solidFill>
                          <a:latin typeface="Times New Roman"/>
                          <a:ea typeface="Times New Roman"/>
                        </a:rPr>
                        <a:t>Size</a:t>
                      </a:r>
                      <a:endParaRPr lang="en-US" sz="24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AU"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b="1" dirty="0">
                          <a:solidFill>
                            <a:srgbClr val="FF0000"/>
                          </a:solidFill>
                          <a:latin typeface="Times New Roman"/>
                          <a:ea typeface="Times New Roman"/>
                        </a:rPr>
                        <a:t>Color coded connectors</a:t>
                      </a:r>
                      <a:endParaRPr lang="en-US" sz="24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8680">
                <a:tc>
                  <a:txBody>
                    <a:bodyPr/>
                    <a:lstStyle/>
                    <a:p>
                      <a:pPr marL="0" marR="0" algn="ctr">
                        <a:spcBef>
                          <a:spcPts val="0"/>
                        </a:spcBef>
                        <a:spcAft>
                          <a:spcPts val="0"/>
                        </a:spcAft>
                      </a:pPr>
                      <a:r>
                        <a:rPr lang="en-US" sz="2400" dirty="0">
                          <a:solidFill>
                            <a:srgbClr val="FF0000"/>
                          </a:solidFill>
                          <a:latin typeface="Times New Roman"/>
                          <a:ea typeface="Times New Roman"/>
                        </a:rPr>
                        <a:t>3</a:t>
                      </a:r>
                      <a:endParaRPr lang="en-US" sz="24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24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solidFill>
                            <a:srgbClr val="FF0000"/>
                          </a:solidFill>
                          <a:latin typeface="Times New Roman"/>
                          <a:ea typeface="Times New Roman"/>
                        </a:rPr>
                        <a:t>Green</a:t>
                      </a:r>
                      <a:endParaRPr lang="en-US" sz="24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8680">
                <a:tc>
                  <a:txBody>
                    <a:bodyPr/>
                    <a:lstStyle/>
                    <a:p>
                      <a:pPr marL="0" marR="0" algn="ctr">
                        <a:spcBef>
                          <a:spcPts val="0"/>
                        </a:spcBef>
                        <a:spcAft>
                          <a:spcPts val="0"/>
                        </a:spcAft>
                      </a:pPr>
                      <a:r>
                        <a:rPr lang="en-US" sz="2400">
                          <a:solidFill>
                            <a:srgbClr val="FF0000"/>
                          </a:solidFill>
                          <a:latin typeface="Times New Roman"/>
                          <a:ea typeface="Times New Roman"/>
                        </a:rPr>
                        <a:t>4</a:t>
                      </a:r>
                      <a:endParaRPr lang="en-US" sz="24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24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solidFill>
                            <a:srgbClr val="FF0000"/>
                          </a:solidFill>
                          <a:latin typeface="Times New Roman"/>
                          <a:ea typeface="Times New Roman"/>
                        </a:rPr>
                        <a:t>Yellow</a:t>
                      </a:r>
                      <a:endParaRPr lang="en-US" sz="24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8680">
                <a:tc>
                  <a:txBody>
                    <a:bodyPr/>
                    <a:lstStyle/>
                    <a:p>
                      <a:pPr marL="0" marR="0" algn="ctr">
                        <a:spcBef>
                          <a:spcPts val="0"/>
                        </a:spcBef>
                        <a:spcAft>
                          <a:spcPts val="0"/>
                        </a:spcAft>
                      </a:pPr>
                      <a:r>
                        <a:rPr lang="en-US" sz="2400">
                          <a:solidFill>
                            <a:srgbClr val="FF0000"/>
                          </a:solidFill>
                          <a:latin typeface="Times New Roman"/>
                          <a:ea typeface="Times New Roman"/>
                        </a:rPr>
                        <a:t>5</a:t>
                      </a:r>
                      <a:endParaRPr lang="en-US" sz="24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24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solidFill>
                            <a:srgbClr val="FF0000"/>
                          </a:solidFill>
                          <a:latin typeface="Times New Roman"/>
                          <a:ea typeface="Times New Roman"/>
                        </a:rPr>
                        <a:t>Red</a:t>
                      </a:r>
                      <a:endParaRPr lang="en-US" sz="24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8680">
                <a:tc>
                  <a:txBody>
                    <a:bodyPr/>
                    <a:lstStyle/>
                    <a:p>
                      <a:pPr marL="0" marR="0" algn="ctr">
                        <a:spcBef>
                          <a:spcPts val="0"/>
                        </a:spcBef>
                        <a:spcAft>
                          <a:spcPts val="0"/>
                        </a:spcAft>
                      </a:pPr>
                      <a:r>
                        <a:rPr lang="en-US" sz="2400">
                          <a:solidFill>
                            <a:srgbClr val="FF0000"/>
                          </a:solidFill>
                          <a:latin typeface="Times New Roman"/>
                          <a:ea typeface="Times New Roman"/>
                        </a:rPr>
                        <a:t>6</a:t>
                      </a:r>
                      <a:endParaRPr lang="en-US" sz="24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24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solidFill>
                            <a:srgbClr val="FF0000"/>
                          </a:solidFill>
                          <a:latin typeface="Times New Roman"/>
                          <a:ea typeface="Times New Roman"/>
                        </a:rPr>
                        <a:t>Blue</a:t>
                      </a:r>
                      <a:endParaRPr lang="en-US" sz="24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5" name="Picture 4" descr="D:\Logo Khoula.gif"/>
          <p:cNvPicPr>
            <a:picLocks noChangeAspect="1" noChangeArrowheads="1"/>
          </p:cNvPicPr>
          <p:nvPr/>
        </p:nvPicPr>
        <p:blipFill>
          <a:blip r:embed="rId2"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52600"/>
            <a:ext cx="8229600" cy="3048000"/>
          </a:xfrm>
          <a:ln w="57150">
            <a:solidFill>
              <a:srgbClr val="0070C0"/>
            </a:solidFill>
          </a:ln>
        </p:spPr>
        <p:txBody>
          <a:bodyPr>
            <a:noAutofit/>
          </a:bodyPr>
          <a:lstStyle/>
          <a:p>
            <a:r>
              <a:rPr lang="en-US" sz="6600" dirty="0" smtClean="0"/>
              <a:t>Standard </a:t>
            </a:r>
            <a:br>
              <a:rPr lang="en-US" sz="6600" dirty="0" smtClean="0"/>
            </a:br>
            <a:r>
              <a:rPr lang="en-US" sz="6600" dirty="0" smtClean="0"/>
              <a:t>Placement/Removal Technique</a:t>
            </a:r>
            <a:endParaRPr lang="en-US" sz="6600" dirty="0"/>
          </a:p>
        </p:txBody>
      </p:sp>
      <p:pic>
        <p:nvPicPr>
          <p:cNvPr id="3" name="Picture 2" descr="D:\Logo Khoula.gif"/>
          <p:cNvPicPr>
            <a:picLocks noChangeAspect="1" noChangeArrowheads="1"/>
          </p:cNvPicPr>
          <p:nvPr/>
        </p:nvPicPr>
        <p:blipFill>
          <a:blip r:embed="rId2"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Standard Placement Technique</a:t>
            </a:r>
            <a:endParaRPr lang="en-US" dirty="0"/>
          </a:p>
        </p:txBody>
      </p:sp>
      <p:sp>
        <p:nvSpPr>
          <p:cNvPr id="3" name="Content Placeholder 2"/>
          <p:cNvSpPr>
            <a:spLocks noGrp="1"/>
          </p:cNvSpPr>
          <p:nvPr>
            <p:ph idx="1"/>
          </p:nvPr>
        </p:nvSpPr>
        <p:spPr>
          <a:xfrm>
            <a:off x="304800" y="1143000"/>
            <a:ext cx="8686800" cy="4297363"/>
          </a:xfrm>
        </p:spPr>
        <p:txBody>
          <a:bodyPr>
            <a:normAutofit/>
          </a:bodyPr>
          <a:lstStyle/>
          <a:p>
            <a:r>
              <a:rPr lang="en-US" dirty="0" smtClean="0"/>
              <a:t>Lubricate the device well on both sides with water soluble jelly.</a:t>
            </a:r>
          </a:p>
          <a:p>
            <a:r>
              <a:rPr lang="en-US" dirty="0" smtClean="0"/>
              <a:t>Place the patient’s head and neck in neutral position. Wait for adequate depth of anesthesia.</a:t>
            </a:r>
          </a:p>
          <a:p>
            <a:endParaRPr lang="en-US" dirty="0"/>
          </a:p>
        </p:txBody>
      </p:sp>
      <p:pic>
        <p:nvPicPr>
          <p:cNvPr id="3074" name="Picture 2" descr="C:\Users\rashid\Desktop\BASKA MASK\DSC06895.JPG"/>
          <p:cNvPicPr>
            <a:picLocks noChangeAspect="1" noChangeArrowheads="1"/>
          </p:cNvPicPr>
          <p:nvPr/>
        </p:nvPicPr>
        <p:blipFill>
          <a:blip r:embed="rId2" cstate="print"/>
          <a:srcRect l="23684"/>
          <a:stretch>
            <a:fillRect/>
          </a:stretch>
        </p:blipFill>
        <p:spPr bwMode="auto">
          <a:xfrm>
            <a:off x="2514600" y="3708838"/>
            <a:ext cx="3962400" cy="2920562"/>
          </a:xfrm>
          <a:prstGeom prst="rect">
            <a:avLst/>
          </a:prstGeom>
          <a:noFill/>
        </p:spPr>
      </p:pic>
      <p:pic>
        <p:nvPicPr>
          <p:cNvPr id="5" name="Picture 4" descr="D:\Logo Khoula.gif"/>
          <p:cNvPicPr>
            <a:picLocks noChangeAspect="1" noChangeArrowheads="1"/>
          </p:cNvPicPr>
          <p:nvPr/>
        </p:nvPicPr>
        <p:blipFill>
          <a:blip r:embed="rId3"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fontScale="90000"/>
          </a:bodyPr>
          <a:lstStyle/>
          <a:p>
            <a:r>
              <a:rPr lang="en-US" dirty="0" smtClean="0"/>
              <a:t>Standard Placement Technique (Contd)</a:t>
            </a:r>
            <a:endParaRPr lang="en-US" dirty="0"/>
          </a:p>
        </p:txBody>
      </p:sp>
      <p:sp>
        <p:nvSpPr>
          <p:cNvPr id="3" name="Content Placeholder 2"/>
          <p:cNvSpPr>
            <a:spLocks noGrp="1"/>
          </p:cNvSpPr>
          <p:nvPr>
            <p:ph idx="1"/>
          </p:nvPr>
        </p:nvSpPr>
        <p:spPr>
          <a:xfrm>
            <a:off x="228600" y="1524000"/>
            <a:ext cx="8686800" cy="4221163"/>
          </a:xfrm>
        </p:spPr>
        <p:txBody>
          <a:bodyPr>
            <a:normAutofit/>
          </a:bodyPr>
          <a:lstStyle/>
          <a:p>
            <a:r>
              <a:rPr lang="en-US" dirty="0" smtClean="0"/>
              <a:t>Compress the proximal firmer part of the mask between the thumb and two fingers and advance the device towards the hard and soft palate. </a:t>
            </a:r>
          </a:p>
          <a:p>
            <a:endParaRPr lang="en-US" dirty="0"/>
          </a:p>
        </p:txBody>
      </p:sp>
      <p:pic>
        <p:nvPicPr>
          <p:cNvPr id="4098" name="Picture 2" descr="C:\Users\rashid\Desktop\BASKA MASK\DSC06896.JPG"/>
          <p:cNvPicPr>
            <a:picLocks noChangeAspect="1" noChangeArrowheads="1"/>
          </p:cNvPicPr>
          <p:nvPr/>
        </p:nvPicPr>
        <p:blipFill>
          <a:blip r:embed="rId2" cstate="print"/>
          <a:srcRect l="23077" r="9615"/>
          <a:stretch>
            <a:fillRect/>
          </a:stretch>
        </p:blipFill>
        <p:spPr bwMode="auto">
          <a:xfrm>
            <a:off x="2438401" y="3050720"/>
            <a:ext cx="4191000" cy="3502479"/>
          </a:xfrm>
          <a:prstGeom prst="rect">
            <a:avLst/>
          </a:prstGeom>
          <a:noFill/>
        </p:spPr>
      </p:pic>
      <p:pic>
        <p:nvPicPr>
          <p:cNvPr id="5" name="Picture 4" descr="D:\Logo Khoula.gif"/>
          <p:cNvPicPr>
            <a:picLocks noChangeAspect="1" noChangeArrowheads="1"/>
          </p:cNvPicPr>
          <p:nvPr/>
        </p:nvPicPr>
        <p:blipFill>
          <a:blip r:embed="rId3" cstate="print"/>
          <a:srcRect/>
          <a:stretch>
            <a:fillRect/>
          </a:stretch>
        </p:blipFill>
        <p:spPr bwMode="auto">
          <a:xfrm>
            <a:off x="76200" y="76200"/>
            <a:ext cx="685800" cy="5388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fontScale="90000"/>
          </a:bodyPr>
          <a:lstStyle/>
          <a:p>
            <a:r>
              <a:rPr lang="en-US" dirty="0" smtClean="0"/>
              <a:t>Standard Placement Technique (Contd)</a:t>
            </a:r>
            <a:endParaRPr lang="en-US" dirty="0"/>
          </a:p>
        </p:txBody>
      </p:sp>
      <p:sp>
        <p:nvSpPr>
          <p:cNvPr id="3" name="Content Placeholder 2"/>
          <p:cNvSpPr>
            <a:spLocks noGrp="1"/>
          </p:cNvSpPr>
          <p:nvPr>
            <p:ph idx="1"/>
          </p:nvPr>
        </p:nvSpPr>
        <p:spPr/>
        <p:txBody>
          <a:bodyPr>
            <a:normAutofit/>
          </a:bodyPr>
          <a:lstStyle/>
          <a:p>
            <a:r>
              <a:rPr lang="en-US" dirty="0" smtClean="0"/>
              <a:t>Pull on the tab gently if needed to increase the device curvature to negotiate the </a:t>
            </a:r>
            <a:r>
              <a:rPr lang="en-US" dirty="0" err="1" smtClean="0"/>
              <a:t>palato</a:t>
            </a:r>
            <a:r>
              <a:rPr lang="en-US" dirty="0" smtClean="0"/>
              <a:t>-pharyngeal curve. </a:t>
            </a:r>
          </a:p>
          <a:p>
            <a:endParaRPr lang="en-US" dirty="0"/>
          </a:p>
        </p:txBody>
      </p:sp>
      <p:pic>
        <p:nvPicPr>
          <p:cNvPr id="5122" name="Picture 2" descr="C:\Users\rashid\Desktop\BASKA MASK\DSC06897.JPG"/>
          <p:cNvPicPr>
            <a:picLocks noChangeAspect="1" noChangeArrowheads="1"/>
          </p:cNvPicPr>
          <p:nvPr/>
        </p:nvPicPr>
        <p:blipFill>
          <a:blip r:embed="rId2" cstate="print"/>
          <a:srcRect/>
          <a:stretch>
            <a:fillRect/>
          </a:stretch>
        </p:blipFill>
        <p:spPr bwMode="auto">
          <a:xfrm>
            <a:off x="1981200" y="3348038"/>
            <a:ext cx="5105400" cy="2871788"/>
          </a:xfrm>
          <a:prstGeom prst="rect">
            <a:avLst/>
          </a:prstGeom>
          <a:noFill/>
        </p:spPr>
      </p:pic>
      <p:pic>
        <p:nvPicPr>
          <p:cNvPr id="5" name="Picture 4" descr="D:\Logo Khoula.gif"/>
          <p:cNvPicPr>
            <a:picLocks noChangeAspect="1" noChangeArrowheads="1"/>
          </p:cNvPicPr>
          <p:nvPr/>
        </p:nvPicPr>
        <p:blipFill>
          <a:blip r:embed="rId3"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descr="E:\MUSIC, FILMS, VIDEOS\CLINICAL PICTURES\Dr.Kaul's\varun 005.jpg"/>
          <p:cNvPicPr>
            <a:picLocks noChangeAspect="1" noChangeArrowheads="1"/>
          </p:cNvPicPr>
          <p:nvPr/>
        </p:nvPicPr>
        <p:blipFill>
          <a:blip r:embed="rId2" cstate="print"/>
          <a:srcRect/>
          <a:stretch>
            <a:fillRect/>
          </a:stretch>
        </p:blipFill>
        <p:spPr bwMode="auto">
          <a:xfrm>
            <a:off x="0" y="0"/>
            <a:ext cx="9220200" cy="6857999"/>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rmAutofit fontScale="90000"/>
          </a:bodyPr>
          <a:lstStyle/>
          <a:p>
            <a:r>
              <a:rPr lang="en-US" dirty="0" smtClean="0"/>
              <a:t>Standard Placement Technique (Contd)</a:t>
            </a:r>
            <a:endParaRPr lang="en-US" dirty="0"/>
          </a:p>
        </p:txBody>
      </p:sp>
      <p:sp>
        <p:nvSpPr>
          <p:cNvPr id="3" name="Content Placeholder 2"/>
          <p:cNvSpPr>
            <a:spLocks noGrp="1"/>
          </p:cNvSpPr>
          <p:nvPr>
            <p:ph idx="1"/>
          </p:nvPr>
        </p:nvSpPr>
        <p:spPr>
          <a:xfrm>
            <a:off x="609600" y="1676400"/>
            <a:ext cx="8305800" cy="4449763"/>
          </a:xfrm>
        </p:spPr>
        <p:txBody>
          <a:bodyPr>
            <a:normAutofit/>
          </a:bodyPr>
          <a:lstStyle/>
          <a:p>
            <a:r>
              <a:rPr lang="en-US" sz="3600" dirty="0" smtClean="0"/>
              <a:t>Advance till resistance is felt. </a:t>
            </a:r>
          </a:p>
          <a:p>
            <a:endParaRPr lang="en-US" sz="3600" dirty="0" smtClean="0"/>
          </a:p>
          <a:p>
            <a:r>
              <a:rPr lang="en-US" sz="3600" dirty="0" smtClean="0"/>
              <a:t>In this position the distal tip of the device lies in the upper part of the esophagus. </a:t>
            </a:r>
          </a:p>
          <a:p>
            <a:endParaRPr lang="en-US" sz="3600" dirty="0"/>
          </a:p>
        </p:txBody>
      </p:sp>
      <p:pic>
        <p:nvPicPr>
          <p:cNvPr id="7" name="Picture 6" descr="D:\Logo Khoula.gif"/>
          <p:cNvPicPr>
            <a:picLocks noChangeAspect="1" noChangeArrowheads="1"/>
          </p:cNvPicPr>
          <p:nvPr/>
        </p:nvPicPr>
        <p:blipFill>
          <a:blip r:embed="rId2"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fontScale="90000"/>
          </a:bodyPr>
          <a:lstStyle/>
          <a:p>
            <a:r>
              <a:rPr lang="en-US" dirty="0" smtClean="0"/>
              <a:t>Standard Placement Technique (Contd)</a:t>
            </a:r>
            <a:endParaRPr lang="en-US" dirty="0"/>
          </a:p>
        </p:txBody>
      </p:sp>
      <p:sp>
        <p:nvSpPr>
          <p:cNvPr id="3" name="Content Placeholder 2"/>
          <p:cNvSpPr>
            <a:spLocks noGrp="1"/>
          </p:cNvSpPr>
          <p:nvPr>
            <p:ph idx="1"/>
          </p:nvPr>
        </p:nvSpPr>
        <p:spPr>
          <a:xfrm>
            <a:off x="457200" y="1371600"/>
            <a:ext cx="8229600" cy="4221163"/>
          </a:xfrm>
        </p:spPr>
        <p:txBody>
          <a:bodyPr/>
          <a:lstStyle/>
          <a:p>
            <a:r>
              <a:rPr lang="en-US" dirty="0" smtClean="0"/>
              <a:t>If gastric regurgitation is expected, connect the suction elbow to a suction device to be used intermittently. </a:t>
            </a:r>
          </a:p>
        </p:txBody>
      </p:sp>
      <p:pic>
        <p:nvPicPr>
          <p:cNvPr id="4" name="Picture 2" descr="C:\Users\rashid\Desktop\BASKA MASK\DSC06898.JPG"/>
          <p:cNvPicPr>
            <a:picLocks noChangeAspect="1" noChangeArrowheads="1"/>
          </p:cNvPicPr>
          <p:nvPr/>
        </p:nvPicPr>
        <p:blipFill>
          <a:blip r:embed="rId2" cstate="print"/>
          <a:srcRect/>
          <a:stretch>
            <a:fillRect/>
          </a:stretch>
        </p:blipFill>
        <p:spPr bwMode="auto">
          <a:xfrm>
            <a:off x="1524000" y="3048000"/>
            <a:ext cx="6231467" cy="3505200"/>
          </a:xfrm>
          <a:prstGeom prst="rect">
            <a:avLst/>
          </a:prstGeom>
          <a:noFill/>
        </p:spPr>
      </p:pic>
      <p:sp>
        <p:nvSpPr>
          <p:cNvPr id="5" name="Up Arrow 4"/>
          <p:cNvSpPr/>
          <p:nvPr/>
        </p:nvSpPr>
        <p:spPr>
          <a:xfrm>
            <a:off x="3962400" y="5791200"/>
            <a:ext cx="152400" cy="609600"/>
          </a:xfrm>
          <a:prstGeom prst="upArrow">
            <a:avLst/>
          </a:prstGeom>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D:\Logo Khoula.gif"/>
          <p:cNvPicPr>
            <a:picLocks noChangeAspect="1" noChangeArrowheads="1"/>
          </p:cNvPicPr>
          <p:nvPr/>
        </p:nvPicPr>
        <p:blipFill>
          <a:blip r:embed="rId3"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Removal of the Baska Mask</a:t>
            </a:r>
            <a:endParaRPr lang="en-US" dirty="0"/>
          </a:p>
        </p:txBody>
      </p:sp>
      <p:sp>
        <p:nvSpPr>
          <p:cNvPr id="3" name="Content Placeholder 2"/>
          <p:cNvSpPr>
            <a:spLocks noGrp="1"/>
          </p:cNvSpPr>
          <p:nvPr>
            <p:ph idx="1"/>
          </p:nvPr>
        </p:nvSpPr>
        <p:spPr>
          <a:xfrm>
            <a:off x="609600" y="1219200"/>
            <a:ext cx="8229600" cy="4525963"/>
          </a:xfrm>
        </p:spPr>
        <p:txBody>
          <a:bodyPr/>
          <a:lstStyle/>
          <a:p>
            <a:r>
              <a:rPr lang="en-US" dirty="0" smtClean="0"/>
              <a:t>Wait for the patient to wake up.</a:t>
            </a:r>
          </a:p>
          <a:p>
            <a:r>
              <a:rPr lang="en-US" dirty="0" smtClean="0"/>
              <a:t>Remove the restraining adhesives, ask the patient to open mouth.</a:t>
            </a:r>
          </a:p>
          <a:p>
            <a:r>
              <a:rPr lang="en-US" dirty="0" smtClean="0"/>
              <a:t>During device removal, keep the suction in continuous mode.</a:t>
            </a:r>
          </a:p>
          <a:p>
            <a:endParaRPr lang="en-US" dirty="0" smtClean="0"/>
          </a:p>
          <a:p>
            <a:endParaRPr lang="en-US" dirty="0"/>
          </a:p>
        </p:txBody>
      </p:sp>
      <p:pic>
        <p:nvPicPr>
          <p:cNvPr id="2050" name="Picture 2" descr="C:\Users\rashid\Desktop\BASKA MASK\DSC06899.JPG"/>
          <p:cNvPicPr>
            <a:picLocks noChangeAspect="1" noChangeArrowheads="1"/>
          </p:cNvPicPr>
          <p:nvPr/>
        </p:nvPicPr>
        <p:blipFill>
          <a:blip r:embed="rId2" cstate="print"/>
          <a:srcRect/>
          <a:stretch>
            <a:fillRect/>
          </a:stretch>
        </p:blipFill>
        <p:spPr bwMode="auto">
          <a:xfrm>
            <a:off x="2209800" y="4067175"/>
            <a:ext cx="4419600" cy="2486025"/>
          </a:xfrm>
          <a:prstGeom prst="rect">
            <a:avLst/>
          </a:prstGeom>
          <a:noFill/>
        </p:spPr>
      </p:pic>
      <p:pic>
        <p:nvPicPr>
          <p:cNvPr id="5" name="Picture 4" descr="D:\Logo Khoula.gif"/>
          <p:cNvPicPr>
            <a:picLocks noChangeAspect="1" noChangeArrowheads="1"/>
          </p:cNvPicPr>
          <p:nvPr/>
        </p:nvPicPr>
        <p:blipFill>
          <a:blip r:embed="rId3"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7" name="Picture 5"/>
          <p:cNvPicPr>
            <a:picLocks noGrp="1" noChangeAspect="1" noChangeArrowheads="1"/>
          </p:cNvPicPr>
          <p:nvPr>
            <p:ph idx="1"/>
          </p:nvPr>
        </p:nvPicPr>
        <p:blipFill>
          <a:blip r:embed="rId2" cstate="print"/>
          <a:srcRect/>
          <a:stretch>
            <a:fillRect/>
          </a:stretch>
        </p:blipFill>
        <p:spPr>
          <a:xfrm>
            <a:off x="0" y="0"/>
            <a:ext cx="9144000" cy="6858000"/>
          </a:xfrm>
          <a:noFill/>
          <a:ln/>
        </p:spPr>
      </p:pic>
      <p:pic>
        <p:nvPicPr>
          <p:cNvPr id="3" name="Picture 2" descr="D:\Logo Khoula.gif"/>
          <p:cNvPicPr>
            <a:picLocks noChangeAspect="1" noChangeArrowheads="1"/>
          </p:cNvPicPr>
          <p:nvPr/>
        </p:nvPicPr>
        <p:blipFill>
          <a:blip r:embed="rId3"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MUSIC, FILMS, VIDEOS\CLINICAL PICTURES\OT, ICU, RR\Past &amp; new OT\PICT0019.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MUSIC, FILMS, VIDEOS\CLINICAL PICTURES\OT, ICU, RR\RECOVERY ROOM\100NIKON\DSCN0002.JPG"/>
          <p:cNvPicPr>
            <a:picLocks noChangeAspect="1" noChangeArrowheads="1"/>
          </p:cNvPicPr>
          <p:nvPr/>
        </p:nvPicPr>
        <p:blipFill>
          <a:blip r:embed="rId2" cstate="print"/>
          <a:srcRect/>
          <a:stretch>
            <a:fillRect/>
          </a:stretch>
        </p:blipFill>
        <p:spPr bwMode="auto">
          <a:xfrm>
            <a:off x="0" y="-19050"/>
            <a:ext cx="9169400" cy="687705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E:\MUSIC, FILMS, VIDEOS\CLINICAL PICTURES\OT, ICU, RR\ICU at Khoula\DSC03234.JPG"/>
          <p:cNvPicPr>
            <a:picLocks noChangeAspect="1" noChangeArrowheads="1"/>
          </p:cNvPicPr>
          <p:nvPr/>
        </p:nvPicPr>
        <p:blipFill>
          <a:blip r:embed="rId2" cstate="print"/>
          <a:srcRect/>
          <a:stretch>
            <a:fillRect/>
          </a:stretch>
        </p:blipFill>
        <p:spPr bwMode="auto">
          <a:xfrm>
            <a:off x="-67731" y="0"/>
            <a:ext cx="9211731" cy="68580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772400" cy="1470025"/>
          </a:xfrm>
        </p:spPr>
        <p:txBody>
          <a:bodyPr/>
          <a:lstStyle/>
          <a:p>
            <a:r>
              <a:rPr lang="en-US" dirty="0" smtClean="0"/>
              <a:t>The Baska Mask</a:t>
            </a:r>
            <a:endParaRPr lang="en-US" dirty="0"/>
          </a:p>
        </p:txBody>
      </p:sp>
      <p:sp>
        <p:nvSpPr>
          <p:cNvPr id="3" name="Subtitle 2"/>
          <p:cNvSpPr>
            <a:spLocks noGrp="1"/>
          </p:cNvSpPr>
          <p:nvPr>
            <p:ph type="subTitle" idx="1"/>
          </p:nvPr>
        </p:nvSpPr>
        <p:spPr>
          <a:xfrm>
            <a:off x="533400" y="4800600"/>
            <a:ext cx="7924800" cy="838200"/>
          </a:xfrm>
        </p:spPr>
        <p:txBody>
          <a:bodyPr/>
          <a:lstStyle/>
          <a:p>
            <a:r>
              <a:rPr lang="en-US" dirty="0" smtClean="0"/>
              <a:t>The 3</a:t>
            </a:r>
            <a:r>
              <a:rPr lang="en-US" baseline="30000" dirty="0" smtClean="0"/>
              <a:t>rd</a:t>
            </a:r>
            <a:r>
              <a:rPr lang="en-US" dirty="0" smtClean="0"/>
              <a:t> Generation Supraglottic Device</a:t>
            </a:r>
            <a:endParaRPr lang="en-US" dirty="0"/>
          </a:p>
        </p:txBody>
      </p:sp>
      <p:pic>
        <p:nvPicPr>
          <p:cNvPr id="4" name="Picture 3"/>
          <p:cNvPicPr/>
          <p:nvPr/>
        </p:nvPicPr>
        <p:blipFill>
          <a:blip r:embed="rId2" cstate="print"/>
          <a:srcRect/>
          <a:stretch>
            <a:fillRect/>
          </a:stretch>
        </p:blipFill>
        <p:spPr bwMode="auto">
          <a:xfrm>
            <a:off x="3524250" y="1888108"/>
            <a:ext cx="2095500" cy="2683892"/>
          </a:xfrm>
          <a:prstGeom prst="rect">
            <a:avLst/>
          </a:prstGeom>
          <a:noFill/>
          <a:ln w="9525">
            <a:noFill/>
            <a:miter lim="800000"/>
            <a:headEnd/>
            <a:tailEnd/>
          </a:ln>
        </p:spPr>
      </p:pic>
      <p:pic>
        <p:nvPicPr>
          <p:cNvPr id="5" name="Picture 4" descr="D:\Logo Khoula.gif"/>
          <p:cNvPicPr>
            <a:picLocks noChangeAspect="1" noChangeArrowheads="1"/>
          </p:cNvPicPr>
          <p:nvPr/>
        </p:nvPicPr>
        <p:blipFill>
          <a:blip r:embed="rId3" cstate="print"/>
          <a:srcRect/>
          <a:stretch>
            <a:fillRect/>
          </a:stretch>
        </p:blipFill>
        <p:spPr bwMode="auto">
          <a:xfrm>
            <a:off x="76200" y="76200"/>
            <a:ext cx="800100" cy="62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MUSIC, FILMS, VIDEOS\CLINICAL PICTURES\Dr.Kaul's\Dr. Brain.jpg"/>
          <p:cNvPicPr>
            <a:picLocks noChangeAspect="1" noChangeArrowheads="1"/>
          </p:cNvPicPr>
          <p:nvPr/>
        </p:nvPicPr>
        <p:blipFill>
          <a:blip r:embed="rId2" cstate="print"/>
          <a:srcRect/>
          <a:stretch>
            <a:fillRect/>
          </a:stretch>
        </p:blipFill>
        <p:spPr bwMode="auto">
          <a:xfrm>
            <a:off x="2895600" y="1881187"/>
            <a:ext cx="3538682" cy="2919413"/>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2" descr="Juggler"/>
          <p:cNvPicPr>
            <a:picLocks noChangeAspect="1" noChangeArrowheads="1"/>
          </p:cNvPicPr>
          <p:nvPr/>
        </p:nvPicPr>
        <p:blipFill>
          <a:blip r:embed="rId2" cstate="print"/>
          <a:srcRect/>
          <a:stretch>
            <a:fillRect/>
          </a:stretch>
        </p:blipFill>
        <p:spPr bwMode="auto">
          <a:xfrm>
            <a:off x="2842091" y="2743200"/>
            <a:ext cx="3253909" cy="2438400"/>
          </a:xfrm>
          <a:prstGeom prst="rect">
            <a:avLst/>
          </a:prstGeom>
          <a:noFill/>
          <a:ln w="9525">
            <a:noFill/>
            <a:miter lim="800000"/>
            <a:headEnd/>
            <a:tailEnd/>
          </a:ln>
        </p:spPr>
      </p:pic>
      <p:pic>
        <p:nvPicPr>
          <p:cNvPr id="6" name="Picture 7" descr="Daredevil"/>
          <p:cNvPicPr>
            <a:picLocks noGrp="1" noChangeAspect="1" noChangeArrowheads="1"/>
          </p:cNvPicPr>
          <p:nvPr>
            <p:ph idx="1"/>
          </p:nvPr>
        </p:nvPicPr>
        <p:blipFill>
          <a:blip r:embed="rId3" cstate="print"/>
          <a:srcRect/>
          <a:stretch>
            <a:fillRect/>
          </a:stretch>
        </p:blipFill>
        <p:spPr bwMode="auto">
          <a:xfrm>
            <a:off x="5715000" y="3810000"/>
            <a:ext cx="3128962" cy="2781300"/>
          </a:xfrm>
          <a:prstGeom prst="rect">
            <a:avLst/>
          </a:prstGeom>
          <a:noFill/>
          <a:ln w="9525">
            <a:noFill/>
            <a:miter lim="800000"/>
            <a:headEnd/>
            <a:tailEnd/>
          </a:ln>
        </p:spPr>
      </p:pic>
      <p:pic>
        <p:nvPicPr>
          <p:cNvPr id="7" name="Picture 11" descr="Tightrope walker"/>
          <p:cNvPicPr>
            <a:picLocks noChangeAspect="1" noChangeArrowheads="1"/>
          </p:cNvPicPr>
          <p:nvPr/>
        </p:nvPicPr>
        <p:blipFill>
          <a:blip r:embed="rId4" cstate="print"/>
          <a:srcRect/>
          <a:stretch>
            <a:fillRect/>
          </a:stretch>
        </p:blipFill>
        <p:spPr bwMode="auto">
          <a:xfrm>
            <a:off x="304800" y="304800"/>
            <a:ext cx="3530751" cy="2647501"/>
          </a:xfrm>
          <a:prstGeom prst="rect">
            <a:avLst/>
          </a:prstGeom>
          <a:noFill/>
          <a:ln w="9525">
            <a:noFill/>
            <a:miter lim="800000"/>
            <a:headEnd/>
            <a:tailEnd/>
          </a:ln>
        </p:spPr>
      </p:pic>
      <p:pic>
        <p:nvPicPr>
          <p:cNvPr id="8" name="Picture 7" descr="D:\Logo Khoula.gif"/>
          <p:cNvPicPr>
            <a:picLocks noChangeAspect="1" noChangeArrowheads="1"/>
          </p:cNvPicPr>
          <p:nvPr/>
        </p:nvPicPr>
        <p:blipFill>
          <a:blip r:embed="rId5" cstate="print"/>
          <a:srcRect/>
          <a:stretch>
            <a:fillRect/>
          </a:stretch>
        </p:blipFill>
        <p:spPr bwMode="auto">
          <a:xfrm>
            <a:off x="8191500" y="152400"/>
            <a:ext cx="800100" cy="62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460</TotalTime>
  <Words>352</Words>
  <Application>Microsoft Office PowerPoint</Application>
  <PresentationFormat>On-screen Show (4:3)</PresentationFormat>
  <Paragraphs>52</Paragraphs>
  <Slides>33</Slides>
  <Notes>0</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PowerPoint Presentation</vt:lpstr>
      <vt:lpstr>PowerPoint Presentation</vt:lpstr>
      <vt:lpstr>PowerPoint Presentation</vt:lpstr>
      <vt:lpstr>PowerPoint Presentation</vt:lpstr>
      <vt:lpstr>PowerPoint Presentation</vt:lpstr>
      <vt:lpstr>PowerPoint Presentation</vt:lpstr>
      <vt:lpstr>The Baska Mask</vt:lpstr>
      <vt:lpstr>PowerPoint Presentation</vt:lpstr>
      <vt:lpstr>PowerPoint Presentation</vt:lpstr>
      <vt:lpstr>Limitations  of  Existing Laryngeal Masks</vt:lpstr>
      <vt:lpstr>Limitation No 1</vt:lpstr>
      <vt:lpstr>Solved by a smaller bowl of Baska Mask</vt:lpstr>
      <vt:lpstr>Limitation No 2</vt:lpstr>
      <vt:lpstr>Solved by a tab on the Baska Mask which can increase its angulation for easy negotiation of the oropharyngeal curve</vt:lpstr>
      <vt:lpstr>Limitation No 3</vt:lpstr>
      <vt:lpstr>Solved in Baska mask by adding a second gastric channel which is left open to ambient atmosphere to nearly equilibrate the pressure in the sump cavity to atmospheric</vt:lpstr>
      <vt:lpstr>Limitation No 4</vt:lpstr>
      <vt:lpstr>This problem is solved by enlarging the size of gastric channel opening and making it fish mouth type in Baska mask.</vt:lpstr>
      <vt:lpstr>Limitation No 5</vt:lpstr>
      <vt:lpstr>In Baska mask, the two gastric channel will function as ventilatory channels if the main ventilatory channel gets occluded</vt:lpstr>
      <vt:lpstr>Limitation No 6 </vt:lpstr>
      <vt:lpstr>Baska mask is a cuffless device with a membranous bowl which inflates with each positive pressure and then deflates to atmospheric levels during passive expiration.</vt:lpstr>
      <vt:lpstr>A Brief Description  of the  Baska Mask</vt:lpstr>
      <vt:lpstr>Description of Baska Mask</vt:lpstr>
      <vt:lpstr>Baska Mask Sizes</vt:lpstr>
      <vt:lpstr>Standard  Placement/Removal Technique</vt:lpstr>
      <vt:lpstr>Standard Placement Technique</vt:lpstr>
      <vt:lpstr>Standard Placement Technique (Contd)</vt:lpstr>
      <vt:lpstr>Standard Placement Technique (Contd)</vt:lpstr>
      <vt:lpstr>Standard Placement Technique (Contd)</vt:lpstr>
      <vt:lpstr>Standard Placement Technique (Contd)</vt:lpstr>
      <vt:lpstr>Removal of the Baska Mask</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rashid</dc:creator>
  <cp:lastModifiedBy>user</cp:lastModifiedBy>
  <cp:revision>22</cp:revision>
  <dcterms:created xsi:type="dcterms:W3CDTF">2012-10-15T07:01:46Z</dcterms:created>
  <dcterms:modified xsi:type="dcterms:W3CDTF">2013-03-09T05:51:13Z</dcterms:modified>
</cp:coreProperties>
</file>